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6" r:id="rId3"/>
    <p:sldId id="257" r:id="rId4"/>
    <p:sldId id="258" r:id="rId5"/>
    <p:sldId id="261" r:id="rId6"/>
    <p:sldId id="259" r:id="rId7"/>
    <p:sldId id="260" r:id="rId8"/>
    <p:sldId id="271" r:id="rId9"/>
    <p:sldId id="272" r:id="rId10"/>
    <p:sldId id="264" r:id="rId11"/>
    <p:sldId id="265" r:id="rId12"/>
    <p:sldId id="266" r:id="rId13"/>
    <p:sldId id="267" r:id="rId14"/>
    <p:sldId id="268" r:id="rId15"/>
    <p:sldId id="263" r:id="rId16"/>
    <p:sldId id="269" r:id="rId17"/>
    <p:sldId id="270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44" autoAdjust="0"/>
    <p:restoredTop sz="94660"/>
  </p:normalViewPr>
  <p:slideViewPr>
    <p:cSldViewPr snapToGrid="0">
      <p:cViewPr varScale="1">
        <p:scale>
          <a:sx n="98" d="100"/>
          <a:sy n="98" d="100"/>
        </p:scale>
        <p:origin x="23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0279" y="967417"/>
            <a:ext cx="3778870" cy="3943250"/>
          </a:xfrm>
        </p:spPr>
        <p:txBody>
          <a:bodyPr>
            <a:normAutofit fontScale="90000"/>
          </a:bodyPr>
          <a:lstStyle/>
          <a:p>
            <a:br>
              <a:rPr lang="it-IT" sz="5300" dirty="0">
                <a:solidFill>
                  <a:srgbClr val="FEFFFF"/>
                </a:solidFill>
              </a:rPr>
            </a:br>
            <a:r>
              <a:rPr lang="it-IT" sz="4000" dirty="0">
                <a:solidFill>
                  <a:srgbClr val="FEFFFF"/>
                </a:solidFill>
              </a:rPr>
              <a:t>Il percorso per identificare e descrivere gli incarichi: le Job description</a:t>
            </a:r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69067" y="5189400"/>
            <a:ext cx="2302932" cy="544260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90000"/>
              </a:lnSpc>
            </a:pPr>
            <a:endParaRPr lang="it-IT" sz="1100" dirty="0">
              <a:solidFill>
                <a:srgbClr val="FEFFFF"/>
              </a:solidFill>
            </a:endParaRPr>
          </a:p>
          <a:p>
            <a:pPr>
              <a:lnSpc>
                <a:spcPct val="90000"/>
              </a:lnSpc>
            </a:pPr>
            <a:r>
              <a:rPr lang="it-IT" sz="3600" dirty="0">
                <a:solidFill>
                  <a:srgbClr val="FEFFFF"/>
                </a:solidFill>
              </a:rPr>
              <a:t>					</a:t>
            </a:r>
            <a:r>
              <a:rPr lang="it-IT" sz="4400" dirty="0">
                <a:solidFill>
                  <a:srgbClr val="FEFFFF"/>
                </a:solidFill>
              </a:rPr>
              <a:t>Progea per ASL Gallura</a:t>
            </a:r>
          </a:p>
          <a:p>
            <a:pPr>
              <a:lnSpc>
                <a:spcPct val="90000"/>
              </a:lnSpc>
            </a:pPr>
            <a:r>
              <a:rPr lang="it-IT" sz="4400" dirty="0">
                <a:solidFill>
                  <a:srgbClr val="FEFFFF"/>
                </a:solidFill>
              </a:rPr>
              <a:t>Mario.faini@progeaservizi.it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D83930B-913F-A524-CC19-D209C17AA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7994" y="2071880"/>
            <a:ext cx="5640502" cy="2721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0A9DCFA0-BF20-D1EA-476F-30F33F45BFB3}"/>
              </a:ext>
            </a:extLst>
          </p:cNvPr>
          <p:cNvSpPr txBox="1"/>
          <p:nvPr/>
        </p:nvSpPr>
        <p:spPr>
          <a:xfrm>
            <a:off x="6403359" y="4664991"/>
            <a:ext cx="44407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Partner esclusivo italiano Joint Commission International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43853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5777" y="405517"/>
            <a:ext cx="9508835" cy="1499483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Quali contenuti per la descrizione </a:t>
            </a:r>
            <a:r>
              <a:rPr lang="it-IT" dirty="0">
                <a:solidFill>
                  <a:schemeClr val="tx1"/>
                </a:solidFill>
              </a:rPr>
              <a:t>di una proposta di incarico: ad es. l’incarico di alta specializzazione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E’ un incarico che presidia un </a:t>
            </a:r>
            <a:r>
              <a:rPr lang="it-IT" b="1" dirty="0"/>
              <a:t>contenuto tecnico specialistico, professionale</a:t>
            </a:r>
          </a:p>
          <a:p>
            <a:r>
              <a:rPr lang="it-IT" dirty="0"/>
              <a:t>Si caratterizza per la presenza di </a:t>
            </a:r>
            <a:r>
              <a:rPr lang="it-IT" b="1" dirty="0"/>
              <a:t>attività DISTINTIVE, </a:t>
            </a:r>
            <a:r>
              <a:rPr lang="it-IT" dirty="0"/>
              <a:t>tipiche della professionalità collegata all’incarico.</a:t>
            </a:r>
          </a:p>
          <a:p>
            <a:r>
              <a:rPr lang="it-IT" dirty="0"/>
              <a:t>E’ un incarico che si caratterizza per avere quindi dei contenuti legati a </a:t>
            </a:r>
            <a:r>
              <a:rPr lang="it-IT" b="1" dirty="0"/>
              <a:t>competenze avanzate, sviluppate, specifiche ….. </a:t>
            </a:r>
            <a:r>
              <a:rPr lang="it-IT" b="1" u="sng" dirty="0"/>
              <a:t>Distintive </a:t>
            </a:r>
            <a:r>
              <a:rPr lang="it-IT" dirty="0"/>
              <a:t>nel senso che sono delle </a:t>
            </a:r>
            <a:r>
              <a:rPr lang="it-IT" b="1" dirty="0"/>
              <a:t>competenze </a:t>
            </a:r>
            <a:r>
              <a:rPr lang="it-IT" dirty="0"/>
              <a:t>non diffuse ma in possesso di alcuni professionisti che hanno approfondito attraverso prima lo studio e poi l’applicazione la competenza </a:t>
            </a:r>
          </a:p>
          <a:p>
            <a:r>
              <a:rPr lang="it-IT" dirty="0"/>
              <a:t>…………………..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6F43194-1B8F-69C2-749D-D6B7A1373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552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4589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IAS come si descrive: </a:t>
            </a:r>
            <a:r>
              <a:rPr lang="it-IT" dirty="0">
                <a:solidFill>
                  <a:schemeClr val="tx1"/>
                </a:solidFill>
              </a:rPr>
              <a:t>le attività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82479" y="1569057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Per descrivere i «confini» di una IAS è necessario quindi evidenziare quali sono queste </a:t>
            </a:r>
            <a:r>
              <a:rPr lang="it-IT" b="1" dirty="0"/>
              <a:t>competenze </a:t>
            </a:r>
            <a:r>
              <a:rPr lang="it-IT" dirty="0"/>
              <a:t>legate a delle </a:t>
            </a:r>
            <a:r>
              <a:rPr lang="it-IT" b="1" dirty="0"/>
              <a:t>attività </a:t>
            </a:r>
            <a:r>
              <a:rPr lang="it-IT" dirty="0"/>
              <a:t>(diagnostiche, di cura …) </a:t>
            </a:r>
            <a:r>
              <a:rPr lang="it-IT" b="1" dirty="0"/>
              <a:t>distintive </a:t>
            </a:r>
            <a:r>
              <a:rPr lang="it-IT" dirty="0"/>
              <a:t>che sono e saranno </a:t>
            </a:r>
            <a:r>
              <a:rPr lang="it-IT" b="1" dirty="0"/>
              <a:t>i contenuti specifici tipici dello IAS COLLEGAMENTO CON LE CLINICAL COMPETENCES </a:t>
            </a:r>
          </a:p>
          <a:p>
            <a:r>
              <a:rPr lang="it-IT" dirty="0"/>
              <a:t>Queste attività sono evidenziabili attraverso dati riguardanti prestazioni ambulatoriali, diagnostiche, casistica di ricovero ordinario e breve …. Ecc.</a:t>
            </a:r>
          </a:p>
          <a:p>
            <a:r>
              <a:rPr lang="it-IT" dirty="0"/>
              <a:t>E’ importante rappresentare le attività in un trend evolutivo di crescita:</a:t>
            </a:r>
          </a:p>
          <a:p>
            <a:pPr lvl="2"/>
            <a:r>
              <a:rPr lang="it-IT" b="1" dirty="0"/>
              <a:t>aumento delle prestazioni legate all’incarico</a:t>
            </a:r>
          </a:p>
          <a:p>
            <a:pPr lvl="2"/>
            <a:r>
              <a:rPr lang="it-IT" b="1" dirty="0"/>
              <a:t>aumento della % di attività svolte dall’incarico rispetto alle attività svolte in altre U.O. </a:t>
            </a:r>
          </a:p>
          <a:p>
            <a:pPr lvl="2"/>
            <a:r>
              <a:rPr lang="it-IT" b="1" dirty="0"/>
              <a:t>Evidenza della esclusività delle attività (rispetto al territorio metropolitano, alla regione ecc.)</a:t>
            </a:r>
          </a:p>
          <a:p>
            <a:pPr lvl="2"/>
            <a:r>
              <a:rPr lang="it-IT" b="1" dirty="0"/>
              <a:t>esistenza di un chiaro punto di erogazione delle attività all’interno della U.O.;</a:t>
            </a:r>
          </a:p>
          <a:p>
            <a:pPr lvl="2"/>
            <a:r>
              <a:rPr lang="it-IT" b="1" dirty="0"/>
              <a:t>Potenzialità di sviluppo delle attività nel medio  periodo (3 anni)</a:t>
            </a:r>
          </a:p>
        </p:txBody>
      </p:sp>
    </p:spTree>
    <p:extLst>
      <p:ext uri="{BB962C8B-B14F-4D97-AF65-F5344CB8AC3E}">
        <p14:creationId xmlns:p14="http://schemas.microsoft.com/office/powerpoint/2010/main" val="4190090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IAS come si descrive: </a:t>
            </a:r>
            <a:r>
              <a:rPr lang="it-IT" dirty="0">
                <a:solidFill>
                  <a:schemeClr val="tx1"/>
                </a:solidFill>
              </a:rPr>
              <a:t>ricerca e formazione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Negli incarichi di Alta Specializzazione ricopre un ruolo di particolare importanza l’attività di ricerca e formazione</a:t>
            </a:r>
          </a:p>
          <a:p>
            <a:r>
              <a:rPr lang="it-IT" dirty="0"/>
              <a:t>Ogni proposta di incarico deve contenere le informazioni relative all’attività di ricerca clinica, diagnostica scientifica propria della IAS: ci aspettiamo che oltre alle attività di erogazione venga svolta una attività mirata allo sviluppo delle competenze (la ricerca appunto);</a:t>
            </a:r>
          </a:p>
          <a:p>
            <a:r>
              <a:rPr lang="it-IT" dirty="0"/>
              <a:t>Per gli stessi motivi della ricerca, la diffusione delle competenze ricopre uno spazio altrettanto importante: ci aspettiamo che all’interno delle attività proprie dell’incarico vi sia una forte propensione alla formazione propria del responsabile e al trasferimento di </a:t>
            </a:r>
            <a:r>
              <a:rPr lang="it-IT" dirty="0" err="1"/>
              <a:t>know</a:t>
            </a:r>
            <a:r>
              <a:rPr lang="it-IT" dirty="0"/>
              <a:t> </a:t>
            </a:r>
            <a:r>
              <a:rPr lang="it-IT" dirty="0" err="1"/>
              <a:t>how</a:t>
            </a:r>
            <a:r>
              <a:rPr lang="it-IT" dirty="0"/>
              <a:t> ai colleghi.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4D0969F-2BA7-57B4-FC6F-6D0A3DE42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05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IAS come si descrive</a:t>
            </a:r>
            <a:r>
              <a:rPr lang="it-IT" dirty="0"/>
              <a:t>: le </a:t>
            </a:r>
            <a:r>
              <a:rPr lang="it-IT" dirty="0" err="1"/>
              <a:t>clinical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E’ importante collegare la descrizione dell’incarico alle </a:t>
            </a:r>
            <a:r>
              <a:rPr lang="it-IT" dirty="0" err="1"/>
              <a:t>clinical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 che lo stesso richiede: i livelli di autonomia propri dell’incarico devono essere evidenziati all’interno della proposta</a:t>
            </a:r>
          </a:p>
          <a:p>
            <a:r>
              <a:rPr lang="it-IT" dirty="0"/>
              <a:t>Ci aspettiamo che nell’individuare uno IAS siano presenti delle attività specifiche con un livello di autonomia pari a 3 o 4 della scala di valutazione regionale.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A931E57-F20B-928A-3CA3-292A15080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296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IAS come si descrive</a:t>
            </a:r>
            <a:r>
              <a:rPr lang="it-IT" dirty="0"/>
              <a:t>: requisiti per la selezione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All’interno della descrizione è necessario prevedere uno spazio per l’identificazione dei requisiti minimi necessari per poter accedere alla selezione dell’incarico descritto</a:t>
            </a:r>
          </a:p>
          <a:p>
            <a:r>
              <a:rPr lang="it-IT" dirty="0"/>
              <a:t>I requisiti possono riguardare ad esempio:</a:t>
            </a:r>
          </a:p>
          <a:p>
            <a:pPr marL="800100" lvl="1" indent="-342900">
              <a:buFont typeface="+mj-lt"/>
              <a:buAutoNum type="alphaLcParenR"/>
            </a:pPr>
            <a:r>
              <a:rPr lang="it-IT" dirty="0"/>
              <a:t>Titoli di studio, pubblicazioni, partecipazioni a ricerche e progetti , attività di docenza specifica dell’ambito dell’incarico richiesto.</a:t>
            </a:r>
          </a:p>
          <a:p>
            <a:pPr marL="800100" lvl="1" indent="-342900">
              <a:buFont typeface="+mj-lt"/>
              <a:buAutoNum type="alphaLcParenR"/>
            </a:pPr>
            <a:r>
              <a:rPr lang="it-IT" dirty="0"/>
              <a:t>Durata di una esperienza specifica (ad es 6 anni di esperienza all’interno di una U.O.)</a:t>
            </a:r>
          </a:p>
          <a:p>
            <a:pPr marL="800100" lvl="1" indent="-342900">
              <a:buFont typeface="+mj-lt"/>
              <a:buAutoNum type="alphaLcParenR"/>
            </a:pPr>
            <a:r>
              <a:rPr lang="it-IT" dirty="0"/>
              <a:t>Presenza di una consistente attività svolta: casistica specifica già svolta dal candidato 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3767DC8-D1CE-43D3-3AC6-E710AA3D7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9577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Quali contenuti per la descrizione </a:t>
            </a:r>
            <a:r>
              <a:rPr lang="it-IT" dirty="0"/>
              <a:t>di una proposta di incarico: elementi comuni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4684" y="2133600"/>
            <a:ext cx="9359928" cy="377762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Per poter raccogliere in modo omogeneo ogni incarico è necessario fare riferimento ad uno strumento specifico</a:t>
            </a:r>
          </a:p>
          <a:p>
            <a:pPr marL="0" indent="0">
              <a:buNone/>
            </a:pPr>
            <a:r>
              <a:rPr lang="it-IT" dirty="0"/>
              <a:t>La nostra proposta prevede che questo schema sia composto almeno dai seguenti elementi </a:t>
            </a:r>
            <a:r>
              <a:rPr lang="it-IT" b="1" dirty="0"/>
              <a:t>(VEDI ANCHE WORD ALLEGATO)</a:t>
            </a:r>
            <a:r>
              <a:rPr lang="it-IT" dirty="0"/>
              <a:t>:</a:t>
            </a:r>
          </a:p>
          <a:p>
            <a:pPr>
              <a:buFont typeface="+mj-lt"/>
              <a:buAutoNum type="arabicPeriod"/>
            </a:pPr>
            <a:endParaRPr lang="it-IT" dirty="0"/>
          </a:p>
          <a:p>
            <a:pPr>
              <a:buFont typeface="+mj-lt"/>
              <a:buAutoNum type="arabicPeriod"/>
            </a:pPr>
            <a:r>
              <a:rPr lang="it-IT" sz="2300" b="1" dirty="0"/>
              <a:t>Denominazione dell’incarico</a:t>
            </a:r>
          </a:p>
          <a:p>
            <a:pPr>
              <a:buFont typeface="+mj-lt"/>
              <a:buAutoNum type="arabicPeriod"/>
            </a:pPr>
            <a:r>
              <a:rPr lang="it-IT" sz="2300" b="1" dirty="0"/>
              <a:t>Mission</a:t>
            </a:r>
            <a:r>
              <a:rPr lang="it-IT" sz="2300" dirty="0"/>
              <a:t>: </a:t>
            </a:r>
            <a:r>
              <a:rPr lang="it-IT" dirty="0">
                <a:solidFill>
                  <a:srgbClr val="FF0000"/>
                </a:solidFill>
              </a:rPr>
              <a:t>i motivi principali per cui è importante istituire questa posizione</a:t>
            </a:r>
          </a:p>
          <a:p>
            <a:pPr>
              <a:buFont typeface="+mj-lt"/>
              <a:buAutoNum type="arabicPeriod"/>
            </a:pPr>
            <a:r>
              <a:rPr lang="it-IT" sz="2300" b="1" dirty="0"/>
              <a:t>Dipendenze gerarchiche e funzionali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le principali relazioni orizzontali verso il basso e verso l’alto proprie della responsabilità individuata</a:t>
            </a:r>
          </a:p>
          <a:p>
            <a:pPr>
              <a:buFont typeface="+mj-lt"/>
              <a:buAutoNum type="arabicPeriod"/>
            </a:pPr>
            <a:r>
              <a:rPr lang="it-IT" sz="2300" b="1" dirty="0"/>
              <a:t>Procedure e principali attività </a:t>
            </a:r>
            <a:r>
              <a:rPr lang="it-IT" b="1" dirty="0"/>
              <a:t>/ responsabilità accompagnate dalla descrizione di come misurarne l’effettiva interpretazione, il possesso …. Misurandone la performance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si tratta della descrizione delle principali responsabilità proprie della posizione; è importante identificare e considerare i livelli di autonomia clinica od organizzativa che la posizione in oggetto possiede; gli obiettivi e le responsabilità possono riguardare diversi processi: di tipo budgettario, di tipo valutativo (ad es. nei confronti di eventuali collaboratori, di presidio di percorsi dei pazienti, di presidio di progetti formativi ecc.) oppure le responsabilità cliniche e quindi i percorsi dei pazienti seguiti, la formazione la ricerca specifica che il responsabile della posizione curerà e diffonderà 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B6A972D-419E-9365-F6A1-5F52BA068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602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3841" y="-83816"/>
            <a:ext cx="11893972" cy="600391"/>
          </a:xfrm>
        </p:spPr>
        <p:txBody>
          <a:bodyPr>
            <a:noAutofit/>
          </a:bodyPr>
          <a:lstStyle/>
          <a:p>
            <a:r>
              <a:rPr lang="it-IT" sz="2800" dirty="0"/>
              <a:t>INCARICO PROFESSIONALE ESEMPIO DI SCHEDA: le attività </a:t>
            </a:r>
            <a:r>
              <a:rPr lang="it-IT" sz="2800" b="1" dirty="0"/>
              <a:t>(punto 4)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855013"/>
              </p:ext>
            </p:extLst>
          </p:nvPr>
        </p:nvGraphicFramePr>
        <p:xfrm>
          <a:off x="1539017" y="687860"/>
          <a:ext cx="9751835" cy="595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8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3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PROCEDURE E ATTIVITÀ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MODALITA’ DI MISURAZIONE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it-IT" dirty="0"/>
                        <a:t>Svolgimento di attività specialistica clinica, diagnostica,</a:t>
                      </a:r>
                      <a:r>
                        <a:rPr lang="it-IT" baseline="0" dirty="0"/>
                        <a:t> chirurgica…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Volumi  minimi di attività ambulatoriale o di ricovero previsti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it-IT" dirty="0"/>
                        <a:t>Sviluppo delle attività specialistiche  con trend in crescita nel medio periodo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Volumi di attività previsti in incremento nel tempo e crescita degli indicatori di attrattività (Es. mobilità interna, provinciale, regionale etc..)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it-IT" dirty="0"/>
                        <a:t>Responsabilità nella pianificazione e gestione delle 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Monitoraggio semestrale degli indicatori specifici ( es: tempi di attesa, livelli qualità dell’accoglienza)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it-IT" dirty="0"/>
                        <a:t>Collaborazione con altre UU.OO.,</a:t>
                      </a:r>
                      <a:r>
                        <a:rPr lang="it-IT" baseline="0" dirty="0"/>
                        <a:t> associazioni, MMG, …..</a:t>
                      </a:r>
                      <a:r>
                        <a:rPr lang="it-IT" dirty="0"/>
                        <a:t>Nello sviluppo del percorso dei propri pazienti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Partecipazione e</a:t>
                      </a:r>
                      <a:r>
                        <a:rPr lang="it-IT" baseline="0" dirty="0"/>
                        <a:t> o conduzione di progetti trasversali specifici (es: PDTA 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it-IT" dirty="0"/>
                        <a:t>Sviluppo della qualità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Promozione di strumenti e attività di valutazione degli esiti e del percorso( Es:</a:t>
                      </a:r>
                      <a:r>
                        <a:rPr lang="it-IT" baseline="0" dirty="0"/>
                        <a:t> Audit, report specifici su indicatori 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Attività di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Pubblicazioni</a:t>
                      </a:r>
                      <a:r>
                        <a:rPr lang="it-IT" baseline="0" dirty="0"/>
                        <a:t> e studi del settore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it-IT" dirty="0"/>
                        <a:t>Attività di 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Evidenza di iniziative di formazione e training all’interno dell’Ospedale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750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4934" y="624110"/>
            <a:ext cx="9702905" cy="1280890"/>
          </a:xfrm>
        </p:spPr>
        <p:txBody>
          <a:bodyPr>
            <a:normAutofit/>
          </a:bodyPr>
          <a:lstStyle/>
          <a:p>
            <a:r>
              <a:rPr lang="it-IT" sz="3200" dirty="0"/>
              <a:t>Gli incarichi di natura organizzativa (ad es. le Strutture Semplici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701579"/>
            <a:ext cx="8915400" cy="4209643"/>
          </a:xfrm>
        </p:spPr>
        <p:txBody>
          <a:bodyPr>
            <a:normAutofit/>
          </a:bodyPr>
          <a:lstStyle/>
          <a:p>
            <a:r>
              <a:rPr lang="it-IT" dirty="0"/>
              <a:t>Le strutture semplici seguono lo stesso iter degli incarichi professionali</a:t>
            </a:r>
          </a:p>
          <a:p>
            <a:r>
              <a:rPr lang="it-IT" dirty="0"/>
              <a:t>Si caratterizzano per la presenza di attività e responsabilità organizzativo-gestionali</a:t>
            </a:r>
          </a:p>
          <a:p>
            <a:r>
              <a:rPr lang="it-IT" dirty="0"/>
              <a:t>Oltre alla presenza di attività e responsabilità di tipo clinico, diagnostico, chirurgico, </a:t>
            </a:r>
            <a:r>
              <a:rPr lang="it-IT" dirty="0" err="1"/>
              <a:t>etc</a:t>
            </a:r>
            <a:r>
              <a:rPr lang="it-IT" dirty="0"/>
              <a:t>… l’incarico di SS prevede responsabilità legate alla gestione di risorse (umane, tecnologiche, materiali) e budget</a:t>
            </a:r>
          </a:p>
          <a:p>
            <a:r>
              <a:rPr lang="it-IT" dirty="0"/>
              <a:t>La responsabilità di budget è qui intesa sia dal punto di vista della programmazione delle attività che della previsione e monitoraggio dei costi</a:t>
            </a:r>
          </a:p>
          <a:p>
            <a:r>
              <a:rPr lang="it-IT" dirty="0"/>
              <a:t>L’incarico di SS prevede quindi una responsabilità nei confronti di collaboratori, professionisti che vengono assegnati anche funzionalmente alla SS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1B966A1-2839-7D3C-86DA-45308AA0E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57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15848" y="0"/>
            <a:ext cx="8911687" cy="600391"/>
          </a:xfrm>
        </p:spPr>
        <p:txBody>
          <a:bodyPr>
            <a:normAutofit fontScale="90000"/>
          </a:bodyPr>
          <a:lstStyle/>
          <a:p>
            <a:r>
              <a:rPr lang="it-IT" dirty="0"/>
              <a:t>SS ESEMPIO DI SCHEDA: le attività </a:t>
            </a:r>
            <a:r>
              <a:rPr lang="it-IT" b="1" dirty="0"/>
              <a:t>(punto 4)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580295"/>
              </p:ext>
            </p:extLst>
          </p:nvPr>
        </p:nvGraphicFramePr>
        <p:xfrm>
          <a:off x="1539017" y="687860"/>
          <a:ext cx="9751835" cy="541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8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3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PROCEDURE E 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MODALITA’ DI MISURAZIONE E COMPETENZE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gridSpan="2">
                  <a:txBody>
                    <a:bodyPr/>
                    <a:lstStyle/>
                    <a:p>
                      <a:r>
                        <a:rPr lang="it-IT" b="1" dirty="0"/>
                        <a:t>Oltre alle responsabilità individuate per le IAS nella S.S. coesistono delle responsabilità organizzativo- gestionali </a:t>
                      </a:r>
                      <a:r>
                        <a:rPr lang="it-IT" b="1" u="sng" dirty="0">
                          <a:solidFill>
                            <a:srgbClr val="0070C0"/>
                          </a:solidFill>
                        </a:rPr>
                        <a:t>condivise con il responsabile di Struttura Complessa: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it-IT" dirty="0"/>
                        <a:t>Coordinare i collaboratori assegnati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Definisce</a:t>
                      </a:r>
                      <a:r>
                        <a:rPr lang="it-IT" baseline="0" dirty="0"/>
                        <a:t> i turni di lavoro, sulla base delle </a:t>
                      </a:r>
                      <a:r>
                        <a:rPr lang="it-IT" baseline="0" dirty="0" err="1"/>
                        <a:t>clinical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competence</a:t>
                      </a:r>
                      <a:r>
                        <a:rPr lang="it-IT" baseline="0" dirty="0"/>
                        <a:t> distribuisce le attività, valuta i collaboratori e ne pianifica il percorso di sviluppo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it-IT" dirty="0"/>
                        <a:t>Gestisce le risorse materiali assegnate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Valutazione  e manutenzione della adeguatezza degli spazi e delle risorse (letti)</a:t>
                      </a:r>
                      <a:r>
                        <a:rPr lang="it-IT" baseline="0" dirty="0"/>
                        <a:t> e delle tecnologie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it-IT" dirty="0"/>
                        <a:t>Definisce il budget annuale e ne monitora l’andamento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Pianifica gli obiettivi , il fabbisogno di risorse e ne monitora ritmicamente l’andamento e apporta le eventuali correzioni sugli scostamenti al fine di raggiungere l’obiettivo.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8449A604-2CC5-7D18-C0F1-229624779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855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52694" y="0"/>
            <a:ext cx="9374842" cy="799253"/>
          </a:xfrm>
        </p:spPr>
        <p:txBody>
          <a:bodyPr>
            <a:normAutofit fontScale="90000"/>
          </a:bodyPr>
          <a:lstStyle/>
          <a:p>
            <a:r>
              <a:rPr lang="it-IT" dirty="0"/>
              <a:t>Denominazione incarico</a:t>
            </a:r>
            <a:br>
              <a:rPr lang="it-IT" dirty="0"/>
            </a:br>
            <a:r>
              <a:rPr lang="it-IT" sz="1800" dirty="0"/>
              <a:t>identificare le responsabilità tipiche dell’incarico e affiancare ad ogni responsabilità la modalità di misurazione </a:t>
            </a:r>
            <a:endParaRPr lang="it-IT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227874"/>
              </p:ext>
            </p:extLst>
          </p:nvPr>
        </p:nvGraphicFramePr>
        <p:xfrm>
          <a:off x="1369684" y="1358420"/>
          <a:ext cx="9751835" cy="5348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8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3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PROCEDURE E 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MODALITA’ DI MISURAZIONE E COMPETENZE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833"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it-IT"/>
                        <a:t>….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BB4C1967-D0EC-DFB9-0865-41A6895CA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00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1B121-12B5-4977-A064-636AB0B9B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E8BEC3-095E-E52A-D1CF-DE517A756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6574536" cy="1259894"/>
          </a:xfrm>
        </p:spPr>
        <p:txBody>
          <a:bodyPr>
            <a:normAutofit/>
          </a:bodyPr>
          <a:lstStyle/>
          <a:p>
            <a:r>
              <a:rPr lang="it-IT" dirty="0"/>
              <a:t>Premessa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D05F70-AB3E-4472-B26B-EFE6A5A59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D066F-F74B-1BB5-E829-AB5F72DF8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2133600"/>
            <a:ext cx="7387429" cy="3759253"/>
          </a:xfrm>
        </p:spPr>
        <p:txBody>
          <a:bodyPr>
            <a:normAutofit/>
          </a:bodyPr>
          <a:lstStyle/>
          <a:p>
            <a:r>
              <a:rPr lang="it-IT" sz="3200" dirty="0"/>
              <a:t>Questo documento ha lo scopo di condividere la procedura e lo strumento per identificare e descrivere le </a:t>
            </a:r>
            <a:r>
              <a:rPr lang="it-IT" sz="3200" b="1" dirty="0"/>
              <a:t>job </a:t>
            </a:r>
            <a:r>
              <a:rPr lang="it-IT" sz="3200" b="1" dirty="0" err="1"/>
              <a:t>description</a:t>
            </a:r>
            <a:r>
              <a:rPr lang="it-IT" sz="3200" b="1" dirty="0"/>
              <a:t> </a:t>
            </a:r>
            <a:r>
              <a:rPr lang="it-IT" sz="3200" dirty="0"/>
              <a:t>degli incarichi di responsabilità e di responsabilità dirigenziale.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D83930B-913F-A524-CC19-D209C17AA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60119" y="2308453"/>
            <a:ext cx="1683424" cy="81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11">
            <a:extLst>
              <a:ext uri="{FF2B5EF4-FFF2-40B4-BE49-F238E27FC236}">
                <a16:creationId xmlns:a16="http://schemas.microsoft.com/office/drawing/2014/main" id="{21F6BE39-9E37-45F0-B10C-92305CFB7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177071"/>
            <a:ext cx="8911687" cy="1280890"/>
          </a:xfrm>
        </p:spPr>
        <p:txBody>
          <a:bodyPr/>
          <a:lstStyle/>
          <a:p>
            <a:r>
              <a:rPr lang="it-IT" dirty="0"/>
              <a:t>Tipologie di incarico e campo di utilizzo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47347" y="1131156"/>
            <a:ext cx="8915400" cy="1178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Il presente strumento è utilizzabile per descrivere diverse tipologie di incarico </a:t>
            </a:r>
            <a:endParaRPr lang="it-IT" sz="1900" dirty="0"/>
          </a:p>
        </p:txBody>
      </p:sp>
      <p:sp>
        <p:nvSpPr>
          <p:cNvPr id="4" name="Rectangle 151">
            <a:extLst>
              <a:ext uri="{FF2B5EF4-FFF2-40B4-BE49-F238E27FC236}">
                <a16:creationId xmlns:a16="http://schemas.microsoft.com/office/drawing/2014/main" id="{9B4A1D92-E75D-8237-2D96-FC3B5B8689ED}"/>
              </a:ext>
            </a:extLst>
          </p:cNvPr>
          <p:cNvSpPr/>
          <p:nvPr/>
        </p:nvSpPr>
        <p:spPr>
          <a:xfrm>
            <a:off x="1640050" y="2712815"/>
            <a:ext cx="669379" cy="1872782"/>
          </a:xfrm>
          <a:prstGeom prst="rect">
            <a:avLst/>
          </a:prstGeom>
          <a:solidFill>
            <a:schemeClr val="accent6">
              <a:lumMod val="90000"/>
              <a:lumOff val="10000"/>
            </a:schemeClr>
          </a:solidFill>
          <a:ln w="1270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68560" tIns="68560" rIns="68560" bIns="6856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bg1"/>
                </a:solidFill>
              </a:rPr>
              <a:t>Incarichi di natura professionale</a:t>
            </a:r>
          </a:p>
        </p:txBody>
      </p:sp>
      <p:sp>
        <p:nvSpPr>
          <p:cNvPr id="5" name="Rectangle 154">
            <a:extLst>
              <a:ext uri="{FF2B5EF4-FFF2-40B4-BE49-F238E27FC236}">
                <a16:creationId xmlns:a16="http://schemas.microsoft.com/office/drawing/2014/main" id="{1DD91C26-EC4D-3D14-DC0B-F85A582EE6F9}"/>
              </a:ext>
            </a:extLst>
          </p:cNvPr>
          <p:cNvSpPr/>
          <p:nvPr/>
        </p:nvSpPr>
        <p:spPr>
          <a:xfrm>
            <a:off x="1640050" y="4761048"/>
            <a:ext cx="669379" cy="1872782"/>
          </a:xfrm>
          <a:prstGeom prst="rect">
            <a:avLst/>
          </a:prstGeom>
          <a:solidFill>
            <a:srgbClr val="00B050"/>
          </a:solidFill>
          <a:ln w="1270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68560" tIns="68560" rIns="68560" bIns="6856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rgbClr val="FFFFFF"/>
                </a:solidFill>
              </a:rPr>
              <a:t>Incarichi di natura gestionale (Struttura)</a:t>
            </a:r>
          </a:p>
        </p:txBody>
      </p:sp>
      <p:grpSp>
        <p:nvGrpSpPr>
          <p:cNvPr id="6" name="Group 1027">
            <a:extLst>
              <a:ext uri="{FF2B5EF4-FFF2-40B4-BE49-F238E27FC236}">
                <a16:creationId xmlns:a16="http://schemas.microsoft.com/office/drawing/2014/main" id="{FA95138F-645C-4AEF-CAA4-542D9EEC6C81}"/>
              </a:ext>
            </a:extLst>
          </p:cNvPr>
          <p:cNvGrpSpPr>
            <a:grpSpLocks/>
          </p:cNvGrpSpPr>
          <p:nvPr/>
        </p:nvGrpSpPr>
        <p:grpSpPr bwMode="auto">
          <a:xfrm>
            <a:off x="5006131" y="2954113"/>
            <a:ext cx="1268418" cy="1371600"/>
            <a:chOff x="2635957" y="1633500"/>
            <a:chExt cx="1440000" cy="1440000"/>
          </a:xfrm>
        </p:grpSpPr>
        <p:sp>
          <p:nvSpPr>
            <p:cNvPr id="7" name="Oval 153">
              <a:extLst>
                <a:ext uri="{FF2B5EF4-FFF2-40B4-BE49-F238E27FC236}">
                  <a16:creationId xmlns:a16="http://schemas.microsoft.com/office/drawing/2014/main" id="{C2D0C844-8B31-5F03-9816-9B310E6C5D16}"/>
                </a:ext>
              </a:extLst>
            </p:cNvPr>
            <p:cNvSpPr/>
            <p:nvPr/>
          </p:nvSpPr>
          <p:spPr>
            <a:xfrm>
              <a:off x="2635957" y="1633500"/>
              <a:ext cx="1440000" cy="1440000"/>
            </a:xfrm>
            <a:prstGeom prst="ellipse">
              <a:avLst/>
            </a:prstGeom>
            <a:solidFill>
              <a:schemeClr val="accent4"/>
            </a:solidFill>
            <a:ln w="12700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0" tIns="68560" rIns="68560" bIns="6856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400" dirty="0" err="1">
                <a:solidFill>
                  <a:srgbClr val="000000"/>
                </a:solidFill>
              </a:endParaRPr>
            </a:p>
          </p:txBody>
        </p:sp>
        <p:pic>
          <p:nvPicPr>
            <p:cNvPr id="8" name="Picture 3" descr="C:\Users\marco-iannucci\Desktop\PRIVATO\CHARTLIBRARY\FLATICON WHITE\manager.png">
              <a:extLst>
                <a:ext uri="{FF2B5EF4-FFF2-40B4-BE49-F238E27FC236}">
                  <a16:creationId xmlns:a16="http://schemas.microsoft.com/office/drawing/2014/main" id="{38862E69-A563-2039-9108-369149477F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1431" y="1747902"/>
              <a:ext cx="829050" cy="82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1024">
            <a:extLst>
              <a:ext uri="{FF2B5EF4-FFF2-40B4-BE49-F238E27FC236}">
                <a16:creationId xmlns:a16="http://schemas.microsoft.com/office/drawing/2014/main" id="{3184C891-2535-4E4A-6161-F37B731C2F1D}"/>
              </a:ext>
            </a:extLst>
          </p:cNvPr>
          <p:cNvGrpSpPr>
            <a:grpSpLocks/>
          </p:cNvGrpSpPr>
          <p:nvPr/>
        </p:nvGrpSpPr>
        <p:grpSpPr bwMode="auto">
          <a:xfrm>
            <a:off x="6958873" y="2850925"/>
            <a:ext cx="1269887" cy="1371600"/>
            <a:chOff x="4756244" y="1633500"/>
            <a:chExt cx="1440000" cy="1440000"/>
          </a:xfrm>
        </p:grpSpPr>
        <p:sp>
          <p:nvSpPr>
            <p:cNvPr id="10" name="Oval 157">
              <a:extLst>
                <a:ext uri="{FF2B5EF4-FFF2-40B4-BE49-F238E27FC236}">
                  <a16:creationId xmlns:a16="http://schemas.microsoft.com/office/drawing/2014/main" id="{9EB14508-CD22-A6C9-5BF8-4DFE88DAB3FD}"/>
                </a:ext>
              </a:extLst>
            </p:cNvPr>
            <p:cNvSpPr/>
            <p:nvPr/>
          </p:nvSpPr>
          <p:spPr>
            <a:xfrm>
              <a:off x="4756244" y="1633500"/>
              <a:ext cx="1440000" cy="144000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0" tIns="68560" rIns="68560" bIns="6856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400" dirty="0" err="1">
                <a:solidFill>
                  <a:srgbClr val="000000"/>
                </a:solidFill>
              </a:endParaRPr>
            </a:p>
          </p:txBody>
        </p:sp>
        <p:pic>
          <p:nvPicPr>
            <p:cNvPr id="11" name="Picture 3" descr="C:\Users\marco-iannucci\Desktop\PRIVATO\CHARTLIBRARY\FLATICON WHITE\manager.png">
              <a:extLst>
                <a:ext uri="{FF2B5EF4-FFF2-40B4-BE49-F238E27FC236}">
                  <a16:creationId xmlns:a16="http://schemas.microsoft.com/office/drawing/2014/main" id="{7413BAE4-6A57-CD03-9854-8BB661247C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1719" y="1747902"/>
              <a:ext cx="829050" cy="82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Group 1028">
            <a:extLst>
              <a:ext uri="{FF2B5EF4-FFF2-40B4-BE49-F238E27FC236}">
                <a16:creationId xmlns:a16="http://schemas.microsoft.com/office/drawing/2014/main" id="{DAF3CE5E-BDA3-4697-613C-B7094CA70A73}"/>
              </a:ext>
            </a:extLst>
          </p:cNvPr>
          <p:cNvGrpSpPr/>
          <p:nvPr/>
        </p:nvGrpSpPr>
        <p:grpSpPr>
          <a:xfrm>
            <a:off x="2927471" y="5047808"/>
            <a:ext cx="1371202" cy="1423851"/>
            <a:chOff x="3696100" y="3784500"/>
            <a:chExt cx="1440000" cy="1440000"/>
          </a:xfrm>
          <a:solidFill>
            <a:srgbClr val="92D050"/>
          </a:solidFill>
        </p:grpSpPr>
        <p:sp>
          <p:nvSpPr>
            <p:cNvPr id="13" name="Oval 164">
              <a:extLst>
                <a:ext uri="{FF2B5EF4-FFF2-40B4-BE49-F238E27FC236}">
                  <a16:creationId xmlns:a16="http://schemas.microsoft.com/office/drawing/2014/main" id="{6DED2305-0397-3D48-3D92-929042B92C81}"/>
                </a:ext>
              </a:extLst>
            </p:cNvPr>
            <p:cNvSpPr/>
            <p:nvPr/>
          </p:nvSpPr>
          <p:spPr>
            <a:xfrm>
              <a:off x="3696100" y="3784500"/>
              <a:ext cx="1440000" cy="1440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0" tIns="68560" rIns="68560" bIns="6856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524" dirty="0" err="1">
                <a:solidFill>
                  <a:srgbClr val="000000"/>
                </a:solidFill>
              </a:endParaRPr>
            </a:p>
          </p:txBody>
        </p:sp>
        <p:pic>
          <p:nvPicPr>
            <p:cNvPr id="14" name="Picture 3" descr="C:\Users\marco-iannucci\Desktop\PRIVATO\CHARTLIBRARY\FLATICON WHITE\manager.png">
              <a:extLst>
                <a:ext uri="{FF2B5EF4-FFF2-40B4-BE49-F238E27FC236}">
                  <a16:creationId xmlns:a16="http://schemas.microsoft.com/office/drawing/2014/main" id="{81FD7BCD-64A5-0B4F-D205-F243121842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1575" y="3898903"/>
              <a:ext cx="829050" cy="829050"/>
            </a:xfrm>
            <a:prstGeom prst="rect">
              <a:avLst/>
            </a:prstGeom>
            <a:grpFill/>
          </p:spPr>
        </p:pic>
      </p:grpSp>
      <p:grpSp>
        <p:nvGrpSpPr>
          <p:cNvPr id="15" name="Group 1029">
            <a:extLst>
              <a:ext uri="{FF2B5EF4-FFF2-40B4-BE49-F238E27FC236}">
                <a16:creationId xmlns:a16="http://schemas.microsoft.com/office/drawing/2014/main" id="{F9272145-504F-BF5C-95E1-0FB9A4AF057D}"/>
              </a:ext>
            </a:extLst>
          </p:cNvPr>
          <p:cNvGrpSpPr>
            <a:grpSpLocks/>
          </p:cNvGrpSpPr>
          <p:nvPr/>
        </p:nvGrpSpPr>
        <p:grpSpPr bwMode="auto">
          <a:xfrm>
            <a:off x="8840056" y="2869975"/>
            <a:ext cx="1269887" cy="1371600"/>
            <a:chOff x="5816387" y="3784500"/>
            <a:chExt cx="1440000" cy="1440000"/>
          </a:xfrm>
        </p:grpSpPr>
        <p:sp>
          <p:nvSpPr>
            <p:cNvPr id="16" name="Oval 165">
              <a:extLst>
                <a:ext uri="{FF2B5EF4-FFF2-40B4-BE49-F238E27FC236}">
                  <a16:creationId xmlns:a16="http://schemas.microsoft.com/office/drawing/2014/main" id="{875F619A-5CE7-802A-B409-4C0AAFE52E9C}"/>
                </a:ext>
              </a:extLst>
            </p:cNvPr>
            <p:cNvSpPr/>
            <p:nvPr/>
          </p:nvSpPr>
          <p:spPr>
            <a:xfrm>
              <a:off x="5816387" y="3784500"/>
              <a:ext cx="1440000" cy="1440000"/>
            </a:xfrm>
            <a:prstGeom prst="ellipse">
              <a:avLst/>
            </a:prstGeom>
            <a:solidFill>
              <a:schemeClr val="accent3"/>
            </a:solidFill>
            <a:ln w="12700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0" tIns="68560" rIns="68560" bIns="6856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400" dirty="0" err="1">
                <a:solidFill>
                  <a:srgbClr val="000000"/>
                </a:solidFill>
              </a:endParaRPr>
            </a:p>
          </p:txBody>
        </p:sp>
        <p:pic>
          <p:nvPicPr>
            <p:cNvPr id="17" name="Picture 3" descr="C:\Users\marco-iannucci\Desktop\PRIVATO\CHARTLIBRARY\FLATICON WHITE\manager.png">
              <a:extLst>
                <a:ext uri="{FF2B5EF4-FFF2-40B4-BE49-F238E27FC236}">
                  <a16:creationId xmlns:a16="http://schemas.microsoft.com/office/drawing/2014/main" id="{0F2A67C6-BE18-9A6F-CE74-6AF7DED17B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1862" y="3898903"/>
              <a:ext cx="829050" cy="82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Rectangle 1031">
            <a:extLst>
              <a:ext uri="{FF2B5EF4-FFF2-40B4-BE49-F238E27FC236}">
                <a16:creationId xmlns:a16="http://schemas.microsoft.com/office/drawing/2014/main" id="{EF5566FB-76B4-A74C-E334-A431BB9F3828}"/>
              </a:ext>
            </a:extLst>
          </p:cNvPr>
          <p:cNvSpPr/>
          <p:nvPr/>
        </p:nvSpPr>
        <p:spPr>
          <a:xfrm>
            <a:off x="5039358" y="3979638"/>
            <a:ext cx="1346316" cy="465502"/>
          </a:xfrm>
          <a:prstGeom prst="rect">
            <a:avLst/>
          </a:prstGeom>
          <a:solidFill>
            <a:schemeClr val="bg1"/>
          </a:solidFill>
        </p:spPr>
        <p:txBody>
          <a:bodyPr wrap="square" tIns="17140" bIns="1714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Incarico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professionale</a:t>
            </a:r>
          </a:p>
        </p:txBody>
      </p:sp>
      <p:sp>
        <p:nvSpPr>
          <p:cNvPr id="19" name="Rectangle 178">
            <a:extLst>
              <a:ext uri="{FF2B5EF4-FFF2-40B4-BE49-F238E27FC236}">
                <a16:creationId xmlns:a16="http://schemas.microsoft.com/office/drawing/2014/main" id="{0F93740D-9F68-2A47-AAF8-92F6EA776577}"/>
              </a:ext>
            </a:extLst>
          </p:cNvPr>
          <p:cNvSpPr/>
          <p:nvPr/>
        </p:nvSpPr>
        <p:spPr>
          <a:xfrm>
            <a:off x="6799907" y="3890840"/>
            <a:ext cx="1578540" cy="680946"/>
          </a:xfrm>
          <a:prstGeom prst="rect">
            <a:avLst/>
          </a:prstGeom>
          <a:solidFill>
            <a:schemeClr val="bg1"/>
          </a:solidFill>
        </p:spPr>
        <p:txBody>
          <a:bodyPr wrap="square" tIns="17140" bIns="1714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Incarico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di alta specializzazione</a:t>
            </a:r>
          </a:p>
        </p:txBody>
      </p:sp>
      <p:sp>
        <p:nvSpPr>
          <p:cNvPr id="20" name="Rectangle 180">
            <a:extLst>
              <a:ext uri="{FF2B5EF4-FFF2-40B4-BE49-F238E27FC236}">
                <a16:creationId xmlns:a16="http://schemas.microsoft.com/office/drawing/2014/main" id="{200FEDA5-93F3-CDA2-BE46-8257312363CB}"/>
              </a:ext>
            </a:extLst>
          </p:cNvPr>
          <p:cNvSpPr/>
          <p:nvPr/>
        </p:nvSpPr>
        <p:spPr>
          <a:xfrm>
            <a:off x="2661406" y="6090606"/>
            <a:ext cx="1931939" cy="503718"/>
          </a:xfrm>
          <a:prstGeom prst="rect">
            <a:avLst/>
          </a:prstGeom>
          <a:solidFill>
            <a:schemeClr val="bg1"/>
          </a:solidFill>
        </p:spPr>
        <p:txBody>
          <a:bodyPr wrap="none" tIns="17140" bIns="1714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24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Incarico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24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Responsabile UOS</a:t>
            </a:r>
          </a:p>
        </p:txBody>
      </p:sp>
      <p:grpSp>
        <p:nvGrpSpPr>
          <p:cNvPr id="21" name="Group 1028">
            <a:extLst>
              <a:ext uri="{FF2B5EF4-FFF2-40B4-BE49-F238E27FC236}">
                <a16:creationId xmlns:a16="http://schemas.microsoft.com/office/drawing/2014/main" id="{3167F40B-56E3-D52D-FBD4-5B9B1941985F}"/>
              </a:ext>
            </a:extLst>
          </p:cNvPr>
          <p:cNvGrpSpPr/>
          <p:nvPr/>
        </p:nvGrpSpPr>
        <p:grpSpPr>
          <a:xfrm>
            <a:off x="6959062" y="4995274"/>
            <a:ext cx="1371202" cy="1423851"/>
            <a:chOff x="3696100" y="3784500"/>
            <a:chExt cx="1440000" cy="1440000"/>
          </a:xfrm>
          <a:solidFill>
            <a:srgbClr val="0FB694"/>
          </a:solidFill>
        </p:grpSpPr>
        <p:sp>
          <p:nvSpPr>
            <p:cNvPr id="22" name="Oval 164">
              <a:extLst>
                <a:ext uri="{FF2B5EF4-FFF2-40B4-BE49-F238E27FC236}">
                  <a16:creationId xmlns:a16="http://schemas.microsoft.com/office/drawing/2014/main" id="{D571F2E8-428A-F54A-0321-8F1EAED2F9AD}"/>
                </a:ext>
              </a:extLst>
            </p:cNvPr>
            <p:cNvSpPr/>
            <p:nvPr/>
          </p:nvSpPr>
          <p:spPr>
            <a:xfrm>
              <a:off x="3696100" y="3784500"/>
              <a:ext cx="1440000" cy="1440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0" tIns="68560" rIns="68560" bIns="6856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524" dirty="0" err="1">
                <a:solidFill>
                  <a:srgbClr val="000000"/>
                </a:solidFill>
              </a:endParaRPr>
            </a:p>
          </p:txBody>
        </p:sp>
        <p:pic>
          <p:nvPicPr>
            <p:cNvPr id="23" name="Picture 3" descr="C:\Users\marco-iannucci\Desktop\PRIVATO\CHARTLIBRARY\FLATICON WHITE\manager.png">
              <a:extLst>
                <a:ext uri="{FF2B5EF4-FFF2-40B4-BE49-F238E27FC236}">
                  <a16:creationId xmlns:a16="http://schemas.microsoft.com/office/drawing/2014/main" id="{B7CB1DFF-260C-A995-387E-31E226AE85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1575" y="3898903"/>
              <a:ext cx="829050" cy="829050"/>
            </a:xfrm>
            <a:prstGeom prst="rect">
              <a:avLst/>
            </a:prstGeom>
            <a:grpFill/>
          </p:spPr>
        </p:pic>
      </p:grpSp>
      <p:sp>
        <p:nvSpPr>
          <p:cNvPr id="24" name="Rectangle 180">
            <a:extLst>
              <a:ext uri="{FF2B5EF4-FFF2-40B4-BE49-F238E27FC236}">
                <a16:creationId xmlns:a16="http://schemas.microsoft.com/office/drawing/2014/main" id="{A63362A8-4E02-9EDE-2345-98E8DA9B775B}"/>
              </a:ext>
            </a:extLst>
          </p:cNvPr>
          <p:cNvSpPr/>
          <p:nvPr/>
        </p:nvSpPr>
        <p:spPr>
          <a:xfrm>
            <a:off x="6887992" y="6037863"/>
            <a:ext cx="1542410" cy="503718"/>
          </a:xfrm>
          <a:prstGeom prst="rect">
            <a:avLst/>
          </a:prstGeom>
          <a:solidFill>
            <a:schemeClr val="bg1"/>
          </a:solidFill>
        </p:spPr>
        <p:txBody>
          <a:bodyPr wrap="none" tIns="17140" bIns="1714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24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Incarico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24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Direttore UOC</a:t>
            </a:r>
          </a:p>
        </p:txBody>
      </p:sp>
      <p:grpSp>
        <p:nvGrpSpPr>
          <p:cNvPr id="25" name="Group 1028">
            <a:extLst>
              <a:ext uri="{FF2B5EF4-FFF2-40B4-BE49-F238E27FC236}">
                <a16:creationId xmlns:a16="http://schemas.microsoft.com/office/drawing/2014/main" id="{8B297D8D-60DE-1CB2-B179-410EA6E8E1B8}"/>
              </a:ext>
            </a:extLst>
          </p:cNvPr>
          <p:cNvGrpSpPr/>
          <p:nvPr/>
        </p:nvGrpSpPr>
        <p:grpSpPr>
          <a:xfrm>
            <a:off x="4931238" y="5031253"/>
            <a:ext cx="1371202" cy="1423851"/>
            <a:chOff x="3696100" y="3784500"/>
            <a:chExt cx="1440000" cy="1440000"/>
          </a:xfrm>
          <a:solidFill>
            <a:srgbClr val="00B050"/>
          </a:solidFill>
        </p:grpSpPr>
        <p:sp>
          <p:nvSpPr>
            <p:cNvPr id="26" name="Oval 164">
              <a:extLst>
                <a:ext uri="{FF2B5EF4-FFF2-40B4-BE49-F238E27FC236}">
                  <a16:creationId xmlns:a16="http://schemas.microsoft.com/office/drawing/2014/main" id="{998CFED5-2CCB-9222-43D2-0AA07393E90D}"/>
                </a:ext>
              </a:extLst>
            </p:cNvPr>
            <p:cNvSpPr/>
            <p:nvPr/>
          </p:nvSpPr>
          <p:spPr>
            <a:xfrm>
              <a:off x="3696100" y="3784500"/>
              <a:ext cx="1440000" cy="1440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0" tIns="68560" rIns="68560" bIns="6856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524" dirty="0" err="1">
                <a:solidFill>
                  <a:srgbClr val="000000"/>
                </a:solidFill>
              </a:endParaRPr>
            </a:p>
          </p:txBody>
        </p:sp>
        <p:pic>
          <p:nvPicPr>
            <p:cNvPr id="27" name="Picture 3" descr="C:\Users\marco-iannucci\Desktop\PRIVATO\CHARTLIBRARY\FLATICON WHITE\manager.png">
              <a:extLst>
                <a:ext uri="{FF2B5EF4-FFF2-40B4-BE49-F238E27FC236}">
                  <a16:creationId xmlns:a16="http://schemas.microsoft.com/office/drawing/2014/main" id="{6C4DB7CC-92F1-B71E-E24B-4162FFECD5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1575" y="3898903"/>
              <a:ext cx="829050" cy="829050"/>
            </a:xfrm>
            <a:prstGeom prst="rect">
              <a:avLst/>
            </a:prstGeom>
            <a:grpFill/>
          </p:spPr>
        </p:pic>
      </p:grpSp>
      <p:sp>
        <p:nvSpPr>
          <p:cNvPr id="28" name="Rectangle 180">
            <a:extLst>
              <a:ext uri="{FF2B5EF4-FFF2-40B4-BE49-F238E27FC236}">
                <a16:creationId xmlns:a16="http://schemas.microsoft.com/office/drawing/2014/main" id="{D81C30BF-7A74-7CCB-74FC-FE8C49FBC082}"/>
              </a:ext>
            </a:extLst>
          </p:cNvPr>
          <p:cNvSpPr/>
          <p:nvPr/>
        </p:nvSpPr>
        <p:spPr>
          <a:xfrm>
            <a:off x="5163915" y="6074131"/>
            <a:ext cx="933268" cy="503718"/>
          </a:xfrm>
          <a:prstGeom prst="rect">
            <a:avLst/>
          </a:prstGeom>
          <a:solidFill>
            <a:schemeClr val="bg1"/>
          </a:solidFill>
        </p:spPr>
        <p:txBody>
          <a:bodyPr wrap="none" tIns="17140" bIns="1714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24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Incarico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24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UOSD</a:t>
            </a:r>
          </a:p>
        </p:txBody>
      </p:sp>
      <p:grpSp>
        <p:nvGrpSpPr>
          <p:cNvPr id="29" name="Group 1027">
            <a:extLst>
              <a:ext uri="{FF2B5EF4-FFF2-40B4-BE49-F238E27FC236}">
                <a16:creationId xmlns:a16="http://schemas.microsoft.com/office/drawing/2014/main" id="{5B3762F2-12F0-8905-4020-42BA3059B951}"/>
              </a:ext>
            </a:extLst>
          </p:cNvPr>
          <p:cNvGrpSpPr>
            <a:grpSpLocks/>
          </p:cNvGrpSpPr>
          <p:nvPr/>
        </p:nvGrpSpPr>
        <p:grpSpPr bwMode="auto">
          <a:xfrm>
            <a:off x="2936593" y="2944398"/>
            <a:ext cx="1268418" cy="1371600"/>
            <a:chOff x="2635957" y="1633500"/>
            <a:chExt cx="1440000" cy="1440000"/>
          </a:xfrm>
          <a:solidFill>
            <a:schemeClr val="bg1">
              <a:lumMod val="75000"/>
            </a:schemeClr>
          </a:solidFill>
        </p:grpSpPr>
        <p:sp>
          <p:nvSpPr>
            <p:cNvPr id="30" name="Oval 153">
              <a:extLst>
                <a:ext uri="{FF2B5EF4-FFF2-40B4-BE49-F238E27FC236}">
                  <a16:creationId xmlns:a16="http://schemas.microsoft.com/office/drawing/2014/main" id="{CE16A6CB-C738-1617-5B5C-41A03775DD86}"/>
                </a:ext>
              </a:extLst>
            </p:cNvPr>
            <p:cNvSpPr/>
            <p:nvPr/>
          </p:nvSpPr>
          <p:spPr>
            <a:xfrm>
              <a:off x="2635957" y="1633500"/>
              <a:ext cx="1440000" cy="1440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0" tIns="68560" rIns="68560" bIns="6856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400" dirty="0" err="1">
                <a:solidFill>
                  <a:srgbClr val="000000"/>
                </a:solidFill>
              </a:endParaRPr>
            </a:p>
          </p:txBody>
        </p:sp>
        <p:pic>
          <p:nvPicPr>
            <p:cNvPr id="31" name="Picture 3" descr="C:\Users\marco-iannucci\Desktop\PRIVATO\CHARTLIBRARY\FLATICON WHITE\manager.png">
              <a:extLst>
                <a:ext uri="{FF2B5EF4-FFF2-40B4-BE49-F238E27FC236}">
                  <a16:creationId xmlns:a16="http://schemas.microsoft.com/office/drawing/2014/main" id="{89133F83-8750-7678-CB4A-840D2967A6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1431" y="1747902"/>
              <a:ext cx="829050" cy="82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Rectangle 1031">
            <a:extLst>
              <a:ext uri="{FF2B5EF4-FFF2-40B4-BE49-F238E27FC236}">
                <a16:creationId xmlns:a16="http://schemas.microsoft.com/office/drawing/2014/main" id="{8033E24E-D4A8-1DEE-482F-7A9CCE7CBA43}"/>
              </a:ext>
            </a:extLst>
          </p:cNvPr>
          <p:cNvSpPr/>
          <p:nvPr/>
        </p:nvSpPr>
        <p:spPr>
          <a:xfrm>
            <a:off x="2787364" y="3960405"/>
            <a:ext cx="1726637" cy="465502"/>
          </a:xfrm>
          <a:prstGeom prst="rect">
            <a:avLst/>
          </a:prstGeom>
          <a:solidFill>
            <a:schemeClr val="bg1"/>
          </a:solidFill>
        </p:spPr>
        <p:txBody>
          <a:bodyPr wrap="square" tIns="17140" bIns="1714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Professionista senza incarico &lt; 5 </a:t>
            </a:r>
          </a:p>
        </p:txBody>
      </p:sp>
      <p:grpSp>
        <p:nvGrpSpPr>
          <p:cNvPr id="33" name="Group 1028">
            <a:extLst>
              <a:ext uri="{FF2B5EF4-FFF2-40B4-BE49-F238E27FC236}">
                <a16:creationId xmlns:a16="http://schemas.microsoft.com/office/drawing/2014/main" id="{E60D3CA0-F812-8B2B-2E65-4F0C421B71E4}"/>
              </a:ext>
            </a:extLst>
          </p:cNvPr>
          <p:cNvGrpSpPr/>
          <p:nvPr/>
        </p:nvGrpSpPr>
        <p:grpSpPr>
          <a:xfrm>
            <a:off x="8677647" y="4995274"/>
            <a:ext cx="1371202" cy="1423851"/>
            <a:chOff x="3696100" y="3784500"/>
            <a:chExt cx="1440000" cy="1440000"/>
          </a:xfrm>
          <a:solidFill>
            <a:srgbClr val="00B050"/>
          </a:solidFill>
        </p:grpSpPr>
        <p:sp>
          <p:nvSpPr>
            <p:cNvPr id="34" name="Oval 164">
              <a:extLst>
                <a:ext uri="{FF2B5EF4-FFF2-40B4-BE49-F238E27FC236}">
                  <a16:creationId xmlns:a16="http://schemas.microsoft.com/office/drawing/2014/main" id="{2DBD2CF5-827D-90EE-5D81-591121AA056A}"/>
                </a:ext>
              </a:extLst>
            </p:cNvPr>
            <p:cNvSpPr/>
            <p:nvPr/>
          </p:nvSpPr>
          <p:spPr>
            <a:xfrm>
              <a:off x="3696100" y="3784500"/>
              <a:ext cx="1440000" cy="1440000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12700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60" tIns="68560" rIns="68560" bIns="6856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1524" dirty="0" err="1">
                <a:solidFill>
                  <a:srgbClr val="000000"/>
                </a:solidFill>
              </a:endParaRPr>
            </a:p>
          </p:txBody>
        </p:sp>
        <p:pic>
          <p:nvPicPr>
            <p:cNvPr id="35" name="Picture 3" descr="C:\Users\marco-iannucci\Desktop\PRIVATO\CHARTLIBRARY\FLATICON WHITE\manager.png">
              <a:extLst>
                <a:ext uri="{FF2B5EF4-FFF2-40B4-BE49-F238E27FC236}">
                  <a16:creationId xmlns:a16="http://schemas.microsoft.com/office/drawing/2014/main" id="{2468D0F8-5C78-22B0-98C0-2FAE681166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1575" y="3898903"/>
              <a:ext cx="829050" cy="8290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</p:pic>
      </p:grpSp>
      <p:sp>
        <p:nvSpPr>
          <p:cNvPr id="36" name="Rectangle 180">
            <a:extLst>
              <a:ext uri="{FF2B5EF4-FFF2-40B4-BE49-F238E27FC236}">
                <a16:creationId xmlns:a16="http://schemas.microsoft.com/office/drawing/2014/main" id="{D8871713-BC3D-16F2-9FF2-95745E12A482}"/>
              </a:ext>
            </a:extLst>
          </p:cNvPr>
          <p:cNvSpPr/>
          <p:nvPr/>
        </p:nvSpPr>
        <p:spPr>
          <a:xfrm>
            <a:off x="8716870" y="6038152"/>
            <a:ext cx="1422185" cy="503718"/>
          </a:xfrm>
          <a:prstGeom prst="rect">
            <a:avLst/>
          </a:prstGeom>
          <a:solidFill>
            <a:schemeClr val="bg1"/>
          </a:solidFill>
        </p:spPr>
        <p:txBody>
          <a:bodyPr wrap="none" tIns="17140" bIns="1714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24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Incarico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524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Direttore </a:t>
            </a:r>
            <a:r>
              <a:rPr lang="it-IT" sz="1524" b="1" dirty="0" err="1">
                <a:solidFill>
                  <a:srgbClr val="FFFFFF">
                    <a:lumMod val="50000"/>
                  </a:srgbClr>
                </a:solidFill>
                <a:latin typeface="Arial"/>
              </a:rPr>
              <a:t>Dip</a:t>
            </a:r>
            <a:r>
              <a:rPr lang="it-IT" sz="1524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.</a:t>
            </a:r>
          </a:p>
        </p:txBody>
      </p:sp>
      <p:sp>
        <p:nvSpPr>
          <p:cNvPr id="37" name="Freccia a destra 36">
            <a:extLst>
              <a:ext uri="{FF2B5EF4-FFF2-40B4-BE49-F238E27FC236}">
                <a16:creationId xmlns:a16="http://schemas.microsoft.com/office/drawing/2014/main" id="{0595111A-AB1A-750E-2B05-B67A6D447402}"/>
              </a:ext>
            </a:extLst>
          </p:cNvPr>
          <p:cNvSpPr/>
          <p:nvPr/>
        </p:nvSpPr>
        <p:spPr>
          <a:xfrm>
            <a:off x="2548068" y="2509579"/>
            <a:ext cx="6640749" cy="203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reccia a destra 37">
            <a:extLst>
              <a:ext uri="{FF2B5EF4-FFF2-40B4-BE49-F238E27FC236}">
                <a16:creationId xmlns:a16="http://schemas.microsoft.com/office/drawing/2014/main" id="{DA61A1AF-F90A-C5B3-89CD-A2AE03852150}"/>
              </a:ext>
            </a:extLst>
          </p:cNvPr>
          <p:cNvSpPr/>
          <p:nvPr/>
        </p:nvSpPr>
        <p:spPr>
          <a:xfrm>
            <a:off x="2700468" y="4626962"/>
            <a:ext cx="6640749" cy="203236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ctangle 181">
            <a:extLst>
              <a:ext uri="{FF2B5EF4-FFF2-40B4-BE49-F238E27FC236}">
                <a16:creationId xmlns:a16="http://schemas.microsoft.com/office/drawing/2014/main" id="{594BF1A4-18E1-7B58-8B48-FA01B1CFA32D}"/>
              </a:ext>
            </a:extLst>
          </p:cNvPr>
          <p:cNvSpPr/>
          <p:nvPr/>
        </p:nvSpPr>
        <p:spPr>
          <a:xfrm>
            <a:off x="8719209" y="3947302"/>
            <a:ext cx="1578540" cy="680946"/>
          </a:xfrm>
          <a:prstGeom prst="rect">
            <a:avLst/>
          </a:prstGeom>
          <a:solidFill>
            <a:schemeClr val="bg1"/>
          </a:solidFill>
        </p:spPr>
        <p:txBody>
          <a:bodyPr wrap="square" tIns="17140" bIns="1714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Incarico altissima </a:t>
            </a:r>
            <a:br>
              <a:rPr lang="it-IT" sz="1400" b="1" dirty="0">
                <a:solidFill>
                  <a:srgbClr val="FFFFFF">
                    <a:lumMod val="50000"/>
                  </a:srgbClr>
                </a:solidFill>
                <a:latin typeface="Arial"/>
              </a:rPr>
            </a:br>
            <a:r>
              <a:rPr lang="it-IT" sz="1400" b="1" dirty="0">
                <a:solidFill>
                  <a:srgbClr val="FFFFFF">
                    <a:lumMod val="50000"/>
                  </a:srgbClr>
                </a:solidFill>
                <a:latin typeface="Arial"/>
              </a:rPr>
              <a:t>professionalità</a:t>
            </a:r>
          </a:p>
        </p:txBody>
      </p:sp>
      <p:pic>
        <p:nvPicPr>
          <p:cNvPr id="40" name="Immagine 39">
            <a:extLst>
              <a:ext uri="{FF2B5EF4-FFF2-40B4-BE49-F238E27FC236}">
                <a16:creationId xmlns:a16="http://schemas.microsoft.com/office/drawing/2014/main" id="{9D83930B-913F-A524-CC19-D209C17AA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85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91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Quando individuare un incarico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Un incarico viene individuato quando si ritiene necessario:</a:t>
            </a:r>
          </a:p>
          <a:p>
            <a:pPr>
              <a:buFont typeface="+mj-lt"/>
              <a:buAutoNum type="alphaUcPeriod"/>
            </a:pPr>
            <a:r>
              <a:rPr lang="it-IT" sz="2400" b="1" dirty="0"/>
              <a:t>presidiare una complessità di tipo tecnico specialistico </a:t>
            </a:r>
            <a:r>
              <a:rPr lang="it-IT" sz="2400" dirty="0"/>
              <a:t>(ad es </a:t>
            </a:r>
            <a:r>
              <a:rPr lang="it-IT" sz="2400" b="1" dirty="0">
                <a:solidFill>
                  <a:srgbClr val="FF0000"/>
                </a:solidFill>
              </a:rPr>
              <a:t>IAS </a:t>
            </a:r>
            <a:r>
              <a:rPr lang="it-IT" sz="2400" dirty="0"/>
              <a:t>- di cura, di diagnosi, di percorso medico o chirurgico)</a:t>
            </a:r>
          </a:p>
          <a:p>
            <a:pPr>
              <a:buFont typeface="+mj-lt"/>
              <a:buAutoNum type="alphaUcPeriod"/>
            </a:pPr>
            <a:r>
              <a:rPr lang="it-IT" sz="2400" b="1" dirty="0"/>
              <a:t>Presidiare una complessità di tipo tecnico specialistico </a:t>
            </a:r>
            <a:r>
              <a:rPr lang="it-IT" sz="2400" dirty="0"/>
              <a:t>accompagnata da una </a:t>
            </a:r>
            <a:r>
              <a:rPr lang="it-IT" sz="2400" b="1" dirty="0"/>
              <a:t>complessità di tipo organizzativo gestionale </a:t>
            </a:r>
            <a:r>
              <a:rPr lang="it-IT" sz="2400" dirty="0"/>
              <a:t>(ad es. </a:t>
            </a:r>
            <a:r>
              <a:rPr lang="it-IT" sz="2400" b="1" dirty="0">
                <a:solidFill>
                  <a:srgbClr val="FF0000"/>
                </a:solidFill>
              </a:rPr>
              <a:t>SS </a:t>
            </a:r>
            <a:r>
              <a:rPr lang="it-IT" sz="2400" dirty="0"/>
              <a:t>- gestione di persone, di risorse materiali, di spazi, di letti ecc.)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D83930B-913F-A524-CC19-D209C17AA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35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Quale bisogno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820849"/>
            <a:ext cx="8915400" cy="4090373"/>
          </a:xfrm>
        </p:spPr>
        <p:txBody>
          <a:bodyPr>
            <a:normAutofit lnSpcReduction="10000"/>
          </a:bodyPr>
          <a:lstStyle/>
          <a:p>
            <a:r>
              <a:rPr lang="it-IT" sz="2400" dirty="0" err="1"/>
              <a:t>ll</a:t>
            </a:r>
            <a:r>
              <a:rPr lang="it-IT" sz="2400" dirty="0"/>
              <a:t> bisogno fa riferimento al rispondere a sollecitazioni interne (necessità di risposta mirata a una casistica specifica )o ambientali (domanda di prestazioni da parte dei cittadini);</a:t>
            </a:r>
          </a:p>
          <a:p>
            <a:r>
              <a:rPr lang="it-IT" sz="2400" dirty="0"/>
              <a:t>Il bisogno è quindi legato all’esistenza di una domanda di prestazioni di ricovero, specialistiche diagnostiche ed assistenziali che richiede a sua volta :</a:t>
            </a:r>
          </a:p>
          <a:p>
            <a:pPr lvl="1"/>
            <a:r>
              <a:rPr lang="it-IT" sz="2200" dirty="0"/>
              <a:t>il presidio della complessità tecnico specialistica e/o organizzativa</a:t>
            </a:r>
          </a:p>
          <a:p>
            <a:pPr lvl="1"/>
            <a:r>
              <a:rPr lang="it-IT" sz="2200" dirty="0"/>
              <a:t>La capacità e le competenze per svolgere le attività necessarie</a:t>
            </a:r>
          </a:p>
          <a:p>
            <a:endParaRPr lang="it-IT" sz="24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9E0DF83-C433-3B46-427C-4EF4B2BC1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06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Quale iter seguire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L’individuazione del bisogno avviene solitamente </a:t>
            </a:r>
            <a:r>
              <a:rPr lang="it-IT" sz="2400" b="1" dirty="0"/>
              <a:t>all’interno di una Unità organizzativa / Dipartimento</a:t>
            </a:r>
            <a:r>
              <a:rPr lang="it-IT" sz="2400" dirty="0"/>
              <a:t>;</a:t>
            </a:r>
          </a:p>
          <a:p>
            <a:r>
              <a:rPr lang="it-IT" sz="2400" dirty="0"/>
              <a:t>Il responsabile di U.O. / Dipartimento (dopo aver discusso la proposta a livello dipartimentale) presenta e contestualizza il bisogno e chiede alla Direzione strategica l’attivazione del nuovo incarico.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CA6314F-97D1-048E-B82C-700F1B58F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70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Quale iter seguire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La direzione Strategica dovrà verificare alcuni aspetti:</a:t>
            </a:r>
          </a:p>
          <a:p>
            <a:pPr lvl="1">
              <a:buFont typeface="+mj-lt"/>
              <a:buAutoNum type="arabicPeriod"/>
            </a:pPr>
            <a:r>
              <a:rPr lang="it-IT" sz="2000" dirty="0"/>
              <a:t>La coerenza aziendale della proposta (verifica dell’assenza di incarichi che si sovrappongono alla richiesta)</a:t>
            </a:r>
          </a:p>
          <a:p>
            <a:pPr lvl="1">
              <a:buFont typeface="+mj-lt"/>
              <a:buAutoNum type="arabicPeriod"/>
            </a:pPr>
            <a:r>
              <a:rPr lang="it-IT" sz="2000" dirty="0"/>
              <a:t>la coerenza interna al dipartimento / U.O.</a:t>
            </a:r>
          </a:p>
          <a:p>
            <a:pPr lvl="1">
              <a:buFont typeface="+mj-lt"/>
              <a:buAutoNum type="arabicPeriod"/>
            </a:pPr>
            <a:r>
              <a:rPr lang="it-IT" sz="2000" dirty="0"/>
              <a:t>L’esistenza dell’adeguato e rispondente livello di complessità</a:t>
            </a:r>
          </a:p>
          <a:p>
            <a:pPr lvl="1">
              <a:buFont typeface="+mj-lt"/>
              <a:buAutoNum type="arabicPeriod"/>
            </a:pPr>
            <a:r>
              <a:rPr lang="it-IT" sz="2000" dirty="0"/>
              <a:t>La compatibilità economica della proposta (reddito di posizione e fondi di posizione, eventuali vincoli dettati dall’accordo locale)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FFA1100-ECF8-45A6-88AA-CE7B17AB2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0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Durata degli incarichi e valutazione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incarichi hanno una durata limitata (5 anni)</a:t>
            </a:r>
          </a:p>
          <a:p>
            <a:r>
              <a:rPr lang="it-IT" dirty="0"/>
              <a:t>La valutazione complessiva è al termine dell’incarico, ma sono previste delle valutazioni intermedie da parte del responsabile gerarchico almeno annuali</a:t>
            </a:r>
          </a:p>
          <a:p>
            <a:r>
              <a:rPr lang="it-IT" dirty="0"/>
              <a:t>La revisione degli incarichi deve tener conto della continua evoluzione degli obiettivi del settore specifico a cui l’incarico si riferisce, dei cambiamenti all’interno della U.O. e dei mandati che ad essa vengono dati, che possono essere di interesse Aziendale o anche inter-Aziendale.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F7C67A7-E491-568D-E095-F9E0CA1EF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138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278297"/>
            <a:ext cx="8911687" cy="771276"/>
          </a:xfrm>
        </p:spPr>
        <p:txBody>
          <a:bodyPr/>
          <a:lstStyle/>
          <a:p>
            <a:r>
              <a:rPr lang="it-IT" dirty="0"/>
              <a:t>Equilibrio di sistema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502797"/>
            <a:ext cx="8915400" cy="4408425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Gli incarichi dal punto di vista quantitativo e qualitativo dovrebbero rispondere ad alcuni principi:</a:t>
            </a:r>
          </a:p>
          <a:p>
            <a:r>
              <a:rPr lang="it-IT" dirty="0"/>
              <a:t>La segmentazione dei livelli di specializzazione deve rispondere ai bisogni effettivi che si generano nell’ospedale; se l’ospedale è punto di riferimento ( HUB/SPOKE, CENTRO DI RIFERIMENTO REGIONALE / NAZIONALE) per attività specialistiche ci si aspetta una determinata strutturazione degli incarichi.</a:t>
            </a:r>
          </a:p>
          <a:p>
            <a:r>
              <a:rPr lang="it-IT" dirty="0"/>
              <a:t>La dimensione e l’articolazione delle U.O. è un ulteriore elemento che contribuisce alla definizione del numero e tipologie di incarico</a:t>
            </a:r>
          </a:p>
          <a:p>
            <a:r>
              <a:rPr lang="it-IT" dirty="0"/>
              <a:t>Le responsabilità organizzative e gestionali devono essere commisurate alla dimensione della U.O. (una SS e individuabile quando: vi è la presenza di alcuni collaboratori assegnati, di un insieme di attività separate e individuate, di spazi e tecnologie assegnate</a:t>
            </a:r>
          </a:p>
          <a:p>
            <a:r>
              <a:rPr lang="it-IT" dirty="0"/>
              <a:t>L’atto aziendale, gli indirizzi strategici della direzione e gli indirizzi di sistema regionali e nazionali </a:t>
            </a:r>
          </a:p>
          <a:p>
            <a:r>
              <a:rPr lang="it-IT" dirty="0"/>
              <a:t>Gli accordi locali  possono essere influenti …. Ad esempio possono prevedere un numero massimo di incarichi (IAS + SS + altri incarichi equipollenti ) ad esempio pari ad un xx% del numero complessivo dei Dirigenti per Dipartimento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F172E64-2C67-E31C-CA9C-B1419E555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2" y="0"/>
            <a:ext cx="766762" cy="37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060950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3774</TotalTime>
  <Words>1804</Words>
  <Application>Microsoft Office PowerPoint</Application>
  <PresentationFormat>Widescreen</PresentationFormat>
  <Paragraphs>132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Filo</vt:lpstr>
      <vt:lpstr> Il percorso per identificare e descrivere gli incarichi: le Job description</vt:lpstr>
      <vt:lpstr>Premessa</vt:lpstr>
      <vt:lpstr>Tipologie di incarico e campo di utilizzo</vt:lpstr>
      <vt:lpstr>Quando individuare un incarico</vt:lpstr>
      <vt:lpstr>Quale bisogno</vt:lpstr>
      <vt:lpstr>Quale iter seguire</vt:lpstr>
      <vt:lpstr>Quale iter seguire</vt:lpstr>
      <vt:lpstr>Durata degli incarichi e valutazione</vt:lpstr>
      <vt:lpstr>Equilibrio di sistema</vt:lpstr>
      <vt:lpstr>Quali contenuti per la descrizione di una proposta di incarico: ad es. l’incarico di alta specializzazione</vt:lpstr>
      <vt:lpstr>IAS come si descrive: le attività</vt:lpstr>
      <vt:lpstr>IAS come si descrive: ricerca e formazione</vt:lpstr>
      <vt:lpstr>IAS come si descrive: le clinical competence</vt:lpstr>
      <vt:lpstr>IAS come si descrive: requisiti per la selezione</vt:lpstr>
      <vt:lpstr>Quali contenuti per la descrizione di una proposta di incarico: elementi comuni</vt:lpstr>
      <vt:lpstr>INCARICO PROFESSIONALE ESEMPIO DI SCHEDA: le attività (punto 4)</vt:lpstr>
      <vt:lpstr>Gli incarichi di natura organizzativa (ad es. le Strutture Semplici</vt:lpstr>
      <vt:lpstr>SS ESEMPIO DI SCHEDA: le attività (punto 4)</vt:lpstr>
      <vt:lpstr>Denominazione incarico identificare le responsabilità tipiche dell’incarico e affiancare ad ogni responsabilità la modalità di misurazione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Identificare e descrivere gli incarichi di posizione dirigenziale</dc:title>
  <dc:creator>Mario Faini</dc:creator>
  <cp:lastModifiedBy>Mario FAINI</cp:lastModifiedBy>
  <cp:revision>65</cp:revision>
  <dcterms:created xsi:type="dcterms:W3CDTF">2016-11-10T14:45:00Z</dcterms:created>
  <dcterms:modified xsi:type="dcterms:W3CDTF">2024-10-28T15:31:09Z</dcterms:modified>
</cp:coreProperties>
</file>